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D1E0EB"/>
          </a:solidFill>
        </a:fill>
      </a:tcStyle>
    </a:wholeTbl>
    <a:band2H>
      <a:tcTxStyle b="def" i="def"/>
      <a:tcStyle>
        <a:tcBdr/>
        <a:fill>
          <a:solidFill>
            <a:srgbClr val="EAF0F5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F3E8D2"/>
          </a:solidFill>
        </a:fill>
      </a:tcStyle>
    </a:wholeTbl>
    <a:band2H>
      <a:tcTxStyle b="def" i="def"/>
      <a:tcStyle>
        <a:tcBdr/>
        <a:fill>
          <a:solidFill>
            <a:srgbClr val="F9F4EA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D9D3DE"/>
          </a:solidFill>
        </a:fill>
      </a:tcStyle>
    </a:wholeTbl>
    <a:band2H>
      <a:tcTxStyle b="def" i="def"/>
      <a:tcStyle>
        <a:tcBdr/>
        <a:fill>
          <a:solidFill>
            <a:srgbClr val="EDEAE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D"/>
          </a:solidFill>
        </a:fill>
      </a:tcStyle>
    </a:wholeTbl>
    <a:band2H>
      <a:tcTxStyle b="def" i="def"/>
      <a:tcStyle>
        <a:tcBdr/>
        <a:fill>
          <a:solidFill>
            <a:srgbClr val="86837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73E86"/>
              </a:solidFill>
              <a:prstDash val="solid"/>
              <a:round/>
            </a:ln>
          </a:top>
          <a:bottom>
            <a:ln w="25400" cap="flat">
              <a:solidFill>
                <a:srgbClr val="073E8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6837F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3E86"/>
              </a:solidFill>
              <a:prstDash val="solid"/>
              <a:round/>
            </a:ln>
          </a:top>
          <a:bottom>
            <a:ln w="25400" cap="flat">
              <a:solidFill>
                <a:srgbClr val="073E8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CACDD8"/>
          </a:solidFill>
        </a:fill>
      </a:tcStyle>
    </a:wholeTbl>
    <a:band2H>
      <a:tcTxStyle b="def" i="def"/>
      <a:tcStyle>
        <a:tcBdr/>
        <a:fill>
          <a:solidFill>
            <a:srgbClr val="E6E8ED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86837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86837F">
              <a:alpha val="20000"/>
            </a:srgbClr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508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254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3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pP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6"/>
            <a:ext cx="5410202" cy="3810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6"/>
            <a:ext cx="5410202" cy="3810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2" y="939800"/>
            <a:ext cx="5499103" cy="7861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Way of Blessing: 8 parts to 1 heart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Matthew 5.3-12 seen in the book of James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1270000" y="2437084"/>
            <a:ext cx="10464800" cy="48794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D4409"/>
                </a:solidFill>
              </a:defRPr>
            </a:lvl1pPr>
          </a:lstStyle>
          <a:p>
            <a:pPr/>
            <a:r>
              <a:t>Sees sin in the Light of Christ &amp; Seeks comfort in the Love of Christ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270000" y="2392007"/>
            <a:ext cx="10464800" cy="496958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Blessing =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“they will be comforted”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— “God gives grace”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1270000" y="2056702"/>
            <a:ext cx="10464800" cy="428932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Meek: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Spiritual EGO Pains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— James 5.8, 11 &amp; 3.13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1270000" y="2437084"/>
            <a:ext cx="10464800" cy="4879431"/>
          </a:xfrm>
          <a:prstGeom prst="rect">
            <a:avLst/>
          </a:prstGeom>
        </p:spPr>
        <p:txBody>
          <a:bodyPr/>
          <a:lstStyle>
            <a:lvl1pPr defTabSz="554990">
              <a:defRPr sz="6400">
                <a:solidFill>
                  <a:srgbClr val="5D4409"/>
                </a:solidFill>
                <a:effectLst>
                  <a:outerShdw sx="100000" sy="100000" kx="0" ky="0" algn="b" rotWithShape="0" blurRad="12700" dist="12065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Accepting Christ as King and Lord of your life so that you hunger and thirst for His way of living and seeing the world.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1270000" y="2392007"/>
            <a:ext cx="10464800" cy="496958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Blessing =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“inherit the earth”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— “He will exalt you”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92100">
              <a:defRPr sz="3400">
                <a:solidFill>
                  <a:srgbClr val="5D4409"/>
                </a:solidFill>
                <a:effectLst>
                  <a:outerShdw sx="100000" sy="100000" kx="0" ky="0" algn="b" rotWithShape="0" blurRad="12700" dist="6350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The Way of Blessing #3 — Be a Righteous Person:</a:t>
            </a:r>
          </a:p>
          <a:p>
            <a:pPr defTabSz="292100">
              <a:defRPr sz="3400">
                <a:solidFill>
                  <a:srgbClr val="5D4409"/>
                </a:solidFill>
                <a:effectLst>
                  <a:outerShdw sx="100000" sy="100000" kx="0" ky="0" algn="b" rotWithShape="0" blurRad="12700" dist="6350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Understanding who I am in my relationship with myself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Hungry &amp; Thirsty —</a:t>
            </a:r>
          </a:p>
          <a:p>
            <a:pPr lvl="1"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Appetite = the things that consume our time</a:t>
            </a:r>
          </a:p>
          <a:p>
            <a:pPr lvl="1"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be consumed by knowing and being like Christ = righteousness</a:t>
            </a:r>
          </a:p>
          <a:p>
            <a:pPr lvl="1"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James 1.20-25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815830" y="966328"/>
            <a:ext cx="11373140" cy="6851599"/>
          </a:xfrm>
          <a:prstGeom prst="rect">
            <a:avLst/>
          </a:prstGeom>
        </p:spPr>
        <p:txBody>
          <a:bodyPr/>
          <a:lstStyle/>
          <a:p>
            <a:pPr defTabSz="321309">
              <a:defRPr sz="4400">
                <a:solidFill>
                  <a:srgbClr val="5D4409"/>
                </a:solidFill>
                <a:effectLst>
                  <a:outerShdw sx="100000" sy="100000" kx="0" ky="0" algn="b" rotWithShape="0" blurRad="12700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Being filled with the Righteousness of Christ:</a:t>
            </a:r>
          </a:p>
          <a:p>
            <a:pPr defTabSz="321309">
              <a:defRPr sz="3700">
                <a:solidFill>
                  <a:srgbClr val="5D4409"/>
                </a:solidFill>
                <a:effectLst>
                  <a:outerShdw sx="100000" sy="100000" kx="0" ky="0" algn="b" rotWithShape="0" blurRad="12700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	3 Dimensions:  </a:t>
            </a:r>
          </a:p>
          <a:p>
            <a:pPr defTabSz="321309">
              <a:defRPr sz="3700">
                <a:solidFill>
                  <a:srgbClr val="5D4409"/>
                </a:solidFill>
                <a:effectLst>
                  <a:outerShdw sx="100000" sy="100000" kx="0" ky="0" algn="b" rotWithShape="0" blurRad="12700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Inner Liberty produces Outer Freedom</a:t>
            </a:r>
          </a:p>
          <a:p>
            <a:pPr defTabSz="321309">
              <a:defRPr sz="3700">
                <a:solidFill>
                  <a:srgbClr val="5D4409"/>
                </a:solidFill>
                <a:effectLst>
                  <a:outerShdw sx="100000" sy="100000" kx="0" ky="0" algn="b" rotWithShape="0" blurRad="12700" dist="6985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321309">
              <a:defRPr sz="3700" u="sng">
                <a:solidFill>
                  <a:srgbClr val="5D4409"/>
                </a:solidFill>
                <a:effectLst>
                  <a:outerShdw sx="100000" sy="100000" kx="0" ky="0" algn="b" rotWithShape="0" blurRad="12700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Doctrinal Dimension</a:t>
            </a:r>
            <a:r>
              <a:rPr u="none"/>
              <a:t> = </a:t>
            </a:r>
          </a:p>
          <a:p>
            <a:pPr defTabSz="321309">
              <a:defRPr sz="3700">
                <a:solidFill>
                  <a:srgbClr val="5D4409"/>
                </a:solidFill>
                <a:effectLst>
                  <a:outerShdw sx="100000" sy="100000" kx="0" ky="0" algn="b" rotWithShape="0" blurRad="12700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The Gift of Righteousness:  “WORD IMPLANTED”</a:t>
            </a:r>
          </a:p>
          <a:p>
            <a:pPr defTabSz="321309">
              <a:defRPr sz="3700" u="sng">
                <a:solidFill>
                  <a:srgbClr val="5D4409"/>
                </a:solidFill>
                <a:effectLst>
                  <a:outerShdw sx="100000" sy="100000" kx="0" ky="0" algn="b" rotWithShape="0" blurRad="12700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Moral Dimension</a:t>
            </a:r>
            <a:r>
              <a:rPr u="none"/>
              <a:t> = </a:t>
            </a:r>
          </a:p>
          <a:p>
            <a:pPr defTabSz="321309">
              <a:defRPr sz="3700">
                <a:solidFill>
                  <a:srgbClr val="5D4409"/>
                </a:solidFill>
                <a:effectLst>
                  <a:outerShdw sx="100000" sy="100000" kx="0" ky="0" algn="b" rotWithShape="0" blurRad="12700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The Practice of Righteousness:  “SAVE YOUR SOULS”</a:t>
            </a:r>
          </a:p>
          <a:p>
            <a:pPr defTabSz="321309">
              <a:defRPr sz="3700" u="sng">
                <a:solidFill>
                  <a:srgbClr val="5D4409"/>
                </a:solidFill>
                <a:effectLst>
                  <a:outerShdw sx="100000" sy="100000" kx="0" ky="0" algn="b" rotWithShape="0" blurRad="12700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Ethical Dimension</a:t>
            </a:r>
            <a:r>
              <a:rPr u="none"/>
              <a:t> = </a:t>
            </a:r>
          </a:p>
          <a:p>
            <a:pPr defTabSz="321309">
              <a:defRPr sz="3700">
                <a:solidFill>
                  <a:srgbClr val="5D4409"/>
                </a:solidFill>
                <a:effectLst>
                  <a:outerShdw sx="100000" sy="100000" kx="0" ky="0" algn="b" rotWithShape="0" blurRad="12700" dist="698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The Application of Righteousness:  “AN EFFECTUAL DOER”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1270000" y="2392007"/>
            <a:ext cx="10464800" cy="496958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Blessing = 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“will be satisfied”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— “will be blessed in what he does”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86258">
              <a:defRPr sz="3300">
                <a:solidFill>
                  <a:srgbClr val="5D4409"/>
                </a:solidFill>
                <a:effectLst>
                  <a:outerShdw sx="100000" sy="100000" kx="0" ky="0" algn="b" rotWithShape="0" blurRad="0" dist="6223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The Way of blessing #4 — Be a Fruitful Person:</a:t>
            </a:r>
          </a:p>
          <a:p>
            <a:pPr defTabSz="286258">
              <a:defRPr sz="3300">
                <a:solidFill>
                  <a:srgbClr val="5D4409"/>
                </a:solidFill>
                <a:effectLst>
                  <a:outerShdw sx="100000" sy="100000" kx="0" ky="0" algn="b" rotWithShape="0" blurRad="0" dist="6223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	Understanding who I am in my relationship with the world around me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Merciful</a:t>
            </a:r>
          </a:p>
          <a:p>
            <a:pPr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Peacemaker</a:t>
            </a:r>
          </a:p>
          <a:p>
            <a:pPr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Consistent …pure in heart</a:t>
            </a:r>
          </a:p>
          <a:p>
            <a:pPr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Enduring …through trials and persecutions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xfrm>
            <a:off x="1270000" y="2516626"/>
            <a:ext cx="10464800" cy="4545365"/>
          </a:xfrm>
          <a:prstGeom prst="rect">
            <a:avLst/>
          </a:prstGeom>
        </p:spPr>
        <p:txBody>
          <a:bodyPr/>
          <a:lstStyle/>
          <a:p>
            <a:pPr defTabSz="502412">
              <a:defRPr sz="5800">
                <a:solidFill>
                  <a:srgbClr val="5D4409"/>
                </a:solidFill>
                <a:effectLst>
                  <a:outerShdw sx="100000" sy="100000" kx="0" ky="0" algn="b" rotWithShape="0" blurRad="12700" dist="1092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Merciful — James 2.13</a:t>
            </a:r>
          </a:p>
          <a:p>
            <a:pPr defTabSz="502412">
              <a:defRPr sz="5800">
                <a:solidFill>
                  <a:srgbClr val="5D4409"/>
                </a:solidFill>
                <a:effectLst>
                  <a:outerShdw sx="100000" sy="100000" kx="0" ky="0" algn="b" rotWithShape="0" blurRad="12700" dist="10922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502412">
              <a:defRPr sz="5800">
                <a:solidFill>
                  <a:srgbClr val="5D4409"/>
                </a:solidFill>
                <a:effectLst>
                  <a:outerShdw sx="100000" sy="100000" kx="0" ky="0" algn="b" rotWithShape="0" blurRad="12700" dist="1092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Living in Grace so that the Mercy of Christ has an opportunity to Triumph.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1380881" y="1930846"/>
            <a:ext cx="10464801" cy="5891908"/>
          </a:xfrm>
          <a:prstGeom prst="rect">
            <a:avLst/>
          </a:prstGeom>
        </p:spPr>
        <p:txBody>
          <a:bodyPr/>
          <a:lstStyle>
            <a:lvl1pPr defTabSz="467359">
              <a:defRPr sz="5400">
                <a:solidFill>
                  <a:srgbClr val="5D4409"/>
                </a:solidFill>
                <a:effectLst>
                  <a:outerShdw sx="100000" sy="100000" kx="0" ky="0" algn="b" rotWithShape="0" blurRad="12700" dist="1016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The Way of Blessing is being made Whole in Christ with His 8-part practice of living that brings understanding to who I am in my relationship with God, with myself, and with the world I live in.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1270000" y="2516626"/>
            <a:ext cx="10464800" cy="3980191"/>
          </a:xfrm>
          <a:prstGeom prst="rect">
            <a:avLst/>
          </a:prstGeom>
        </p:spPr>
        <p:txBody>
          <a:bodyPr/>
          <a:lstStyle/>
          <a:p>
            <a:pPr defTabSz="537462">
              <a:defRPr sz="6200">
                <a:solidFill>
                  <a:srgbClr val="5D4409"/>
                </a:solidFill>
                <a:effectLst>
                  <a:outerShdw sx="100000" sy="100000" kx="0" ky="0" algn="b" rotWithShape="0" blurRad="12700" dist="11684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Blessing = </a:t>
            </a:r>
          </a:p>
          <a:p>
            <a:pPr defTabSz="537462">
              <a:defRPr sz="6200">
                <a:solidFill>
                  <a:srgbClr val="5D4409"/>
                </a:solidFill>
                <a:effectLst>
                  <a:outerShdw sx="100000" sy="100000" kx="0" ky="0" algn="b" rotWithShape="0" blurRad="12700" dist="11684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“receive mercy” </a:t>
            </a:r>
          </a:p>
          <a:p>
            <a:pPr defTabSz="537462">
              <a:defRPr sz="6200">
                <a:solidFill>
                  <a:srgbClr val="5D4409"/>
                </a:solidFill>
                <a:effectLst>
                  <a:outerShdw sx="100000" sy="100000" kx="0" ky="0" algn="b" rotWithShape="0" blurRad="12700" dist="11684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— “the Lord is full of compassion and is merciful”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1270000" y="2516626"/>
            <a:ext cx="10464800" cy="4079007"/>
          </a:xfrm>
          <a:prstGeom prst="rect">
            <a:avLst/>
          </a:prstGeom>
        </p:spPr>
        <p:txBody>
          <a:bodyPr/>
          <a:lstStyle/>
          <a:p>
            <a:pPr defTabSz="514094">
              <a:defRPr sz="5900">
                <a:solidFill>
                  <a:srgbClr val="5D4409"/>
                </a:solidFill>
                <a:effectLst>
                  <a:outerShdw sx="100000" sy="100000" kx="0" ky="0" algn="b" rotWithShape="0" blurRad="12700" dist="11176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Pure in Heart — James 1.5-8, 4.8</a:t>
            </a:r>
          </a:p>
          <a:p>
            <a:pPr defTabSz="514094">
              <a:defRPr sz="5900">
                <a:solidFill>
                  <a:srgbClr val="5D4409"/>
                </a:solidFill>
                <a:effectLst>
                  <a:outerShdw sx="100000" sy="100000" kx="0" ky="0" algn="b" rotWithShape="0" blurRad="12700" dist="11176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514094">
              <a:defRPr sz="5900">
                <a:solidFill>
                  <a:srgbClr val="5D4409"/>
                </a:solidFill>
                <a:effectLst>
                  <a:outerShdw sx="100000" sy="100000" kx="0" ky="0" algn="b" rotWithShape="0" blurRad="12700" dist="11176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Uncompromising Dedication One Thing: Jesus Christ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1270000" y="2516625"/>
            <a:ext cx="10464800" cy="34650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Blessing =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“See God” 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— wisdom will be given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1269999" y="1899354"/>
            <a:ext cx="10464801" cy="5954892"/>
          </a:xfrm>
          <a:prstGeom prst="rect">
            <a:avLst/>
          </a:prstGeom>
        </p:spPr>
        <p:txBody>
          <a:bodyPr/>
          <a:lstStyle/>
          <a:p>
            <a:pPr defTabSz="578358">
              <a:defRPr sz="6700">
                <a:solidFill>
                  <a:srgbClr val="5D4409"/>
                </a:solidFill>
                <a:effectLst>
                  <a:outerShdw sx="100000" sy="100000" kx="0" ky="0" algn="b" rotWithShape="0" blurRad="12700" dist="12573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Peacemaker — James 3.17-18</a:t>
            </a:r>
          </a:p>
          <a:p>
            <a:pPr defTabSz="578358">
              <a:defRPr sz="6700">
                <a:solidFill>
                  <a:srgbClr val="5D4409"/>
                </a:solidFill>
                <a:effectLst>
                  <a:outerShdw sx="100000" sy="100000" kx="0" ky="0" algn="b" rotWithShape="0" blurRad="12700" dist="12573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578358">
              <a:defRPr sz="6700">
                <a:solidFill>
                  <a:srgbClr val="5D4409"/>
                </a:solidFill>
                <a:effectLst>
                  <a:outerShdw sx="100000" sy="100000" kx="0" ky="0" algn="b" rotWithShape="0" blurRad="12700" dist="12573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Reconciling others to Christ (2 Cor 5.19-21) &amp; bringing wholeness to life’s situations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1270000" y="1320212"/>
            <a:ext cx="10464800" cy="7341776"/>
          </a:xfrm>
          <a:prstGeom prst="rect">
            <a:avLst/>
          </a:prstGeom>
        </p:spPr>
        <p:txBody>
          <a:bodyPr/>
          <a:lstStyle/>
          <a:p>
            <a:pPr defTabSz="502412">
              <a:defRPr sz="5800">
                <a:solidFill>
                  <a:srgbClr val="5D4409"/>
                </a:solidFill>
                <a:effectLst>
                  <a:outerShdw sx="100000" sy="100000" kx="0" ky="0" algn="b" rotWithShape="0" blurRad="12700" dist="1092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Blessing = </a:t>
            </a:r>
          </a:p>
          <a:p>
            <a:pPr defTabSz="502412">
              <a:defRPr sz="5800">
                <a:solidFill>
                  <a:srgbClr val="5D4409"/>
                </a:solidFill>
                <a:effectLst>
                  <a:outerShdw sx="100000" sy="100000" kx="0" ky="0" algn="b" rotWithShape="0" blurRad="12700" dist="1092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Called the ‘Sons of God’ </a:t>
            </a:r>
          </a:p>
          <a:p>
            <a:pPr defTabSz="502412">
              <a:defRPr sz="5800">
                <a:solidFill>
                  <a:srgbClr val="5D4409"/>
                </a:solidFill>
                <a:effectLst>
                  <a:outerShdw sx="100000" sy="100000" kx="0" ky="0" algn="b" rotWithShape="0" blurRad="12700" dist="1092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— “jealously desires the Spirit which He has made to dwell in us”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1270000" y="1830454"/>
            <a:ext cx="10464801" cy="6092691"/>
          </a:xfrm>
          <a:prstGeom prst="rect">
            <a:avLst/>
          </a:prstGeom>
        </p:spPr>
        <p:txBody>
          <a:bodyPr/>
          <a:lstStyle/>
          <a:p>
            <a:pPr defTabSz="496569">
              <a:defRPr sz="5700">
                <a:solidFill>
                  <a:srgbClr val="5D4409"/>
                </a:solidFill>
                <a:effectLst>
                  <a:outerShdw sx="100000" sy="100000" kx="0" ky="0" algn="b" rotWithShape="0" blurRad="12700" dist="1079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The Persecuted — James 5.6</a:t>
            </a:r>
          </a:p>
          <a:p>
            <a:pPr defTabSz="496569">
              <a:defRPr sz="5700">
                <a:solidFill>
                  <a:srgbClr val="5D4409"/>
                </a:solidFill>
                <a:effectLst>
                  <a:outerShdw sx="100000" sy="100000" kx="0" ky="0" algn="b" rotWithShape="0" blurRad="12700" dist="10795" dir="16200000">
                    <a:srgbClr val="000000">
                      <a:alpha val="50000"/>
                    </a:srgbClr>
                  </a:outerShdw>
                </a:effectLst>
              </a:defRPr>
            </a:pPr>
          </a:p>
          <a:p>
            <a:pPr defTabSz="496569">
              <a:defRPr sz="5700">
                <a:solidFill>
                  <a:srgbClr val="5D4409"/>
                </a:solidFill>
                <a:effectLst>
                  <a:outerShdw sx="100000" sy="100000" kx="0" ky="0" algn="b" rotWithShape="0" blurRad="12700" dist="10795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Communicating loyalty to Christ causes conviction with sin… even so listen to the Spirit and speak from the Spirit (James 2.12)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1270000" y="1205912"/>
            <a:ext cx="10464800" cy="7341776"/>
          </a:xfrm>
          <a:prstGeom prst="rect">
            <a:avLst/>
          </a:prstGeom>
        </p:spPr>
        <p:txBody>
          <a:bodyPr/>
          <a:lstStyle/>
          <a:p>
            <a:pPr defTabSz="502412">
              <a:defRPr sz="5800">
                <a:solidFill>
                  <a:srgbClr val="5D4409"/>
                </a:solidFill>
                <a:effectLst>
                  <a:outerShdw sx="100000" sy="100000" kx="0" ky="0" algn="b" rotWithShape="0" blurRad="12700" dist="1092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Blessing =  </a:t>
            </a:r>
          </a:p>
          <a:p>
            <a:pPr defTabSz="502412">
              <a:defRPr sz="5800">
                <a:solidFill>
                  <a:srgbClr val="5D4409"/>
                </a:solidFill>
                <a:effectLst>
                  <a:outerShdw sx="100000" sy="100000" kx="0" ky="0" algn="b" rotWithShape="0" blurRad="12700" dist="1092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“The kingdom of heaven is at hand”</a:t>
            </a:r>
          </a:p>
          <a:p>
            <a:pPr defTabSz="502412">
              <a:defRPr sz="5800">
                <a:solidFill>
                  <a:srgbClr val="5D4409"/>
                </a:solidFill>
                <a:effectLst>
                  <a:outerShdw sx="100000" sy="100000" kx="0" ky="0" algn="b" rotWithShape="0" blurRad="12700" dist="1092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 </a:t>
            </a:r>
          </a:p>
          <a:p>
            <a:pPr defTabSz="502412">
              <a:defRPr sz="5800">
                <a:solidFill>
                  <a:srgbClr val="5D4409"/>
                </a:solidFill>
                <a:effectLst>
                  <a:outerShdw sx="100000" sy="100000" kx="0" ky="0" algn="b" rotWithShape="0" blurRad="12700" dist="1092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— James 2.26 : “For just as the body without the spirit is dead, so also faith without works is dead.”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500">
                <a:solidFill>
                  <a:srgbClr val="5D4409"/>
                </a:solidFill>
                <a:effectLst>
                  <a:outerShdw sx="100000" sy="100000" kx="0" ky="0" algn="b" rotWithShape="0" blurRad="12700" dist="10414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The Way of Blessing makes Life Whole through 4 Understandings.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9624">
              <a:defRPr sz="3600">
                <a:solidFill>
                  <a:srgbClr val="5D4409"/>
                </a:solidFill>
                <a:effectLst>
                  <a:outerShdw sx="100000" sy="100000" kx="0" ky="0" algn="b" rotWithShape="0" blurRad="12700" dist="6729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The Way of Blessing #1 —  Be a Whole Person: Understanding the difference is who I am as a person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The Way of Blessing - they belong together as a whole</a:t>
            </a:r>
          </a:p>
          <a:p>
            <a:pPr lvl="1"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8 Responsibilities &amp; 8 Privileges of being a Citizen of God’s kingdom</a:t>
            </a:r>
          </a:p>
          <a:p>
            <a:pPr lvl="1"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the realization that who I am really matters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7152">
              <a:defRPr sz="3800">
                <a:solidFill>
                  <a:srgbClr val="5D4409"/>
                </a:solidFill>
                <a:effectLst>
                  <a:outerShdw sx="100000" sy="100000" kx="0" ky="0" algn="b" rotWithShape="0" blurRad="12700" dist="711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The Way of Blessing #2 —  Be a Humble Person: </a:t>
            </a:r>
          </a:p>
          <a:p>
            <a:pPr defTabSz="327152">
              <a:defRPr sz="3800">
                <a:solidFill>
                  <a:srgbClr val="5D4409"/>
                </a:solidFill>
                <a:effectLst>
                  <a:outerShdw sx="100000" sy="100000" kx="0" ky="0" algn="b" rotWithShape="0" blurRad="12700" dist="7112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Understanding who I am in relationship with God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Poor in spirit</a:t>
            </a:r>
          </a:p>
          <a:p>
            <a:pPr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Mourner</a:t>
            </a:r>
          </a:p>
          <a:p>
            <a:pPr>
              <a:buBlip>
                <a:blip r:embed="rId2"/>
              </a:buBlip>
              <a:defRPr>
                <a:solidFill>
                  <a:srgbClr val="5D4409"/>
                </a:solidFill>
              </a:defRPr>
            </a:pPr>
            <a:r>
              <a:t>Meek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1270000" y="2056702"/>
            <a:ext cx="10464800" cy="428932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Poor in Spirit: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Spiritual BIRTH Pains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— James 2.5 &amp; 4.10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1270000" y="2437084"/>
            <a:ext cx="10464800" cy="48794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D4409"/>
                </a:solidFill>
              </a:defRPr>
            </a:lvl1pPr>
          </a:lstStyle>
          <a:p>
            <a:pPr/>
            <a:r>
              <a:t>Repentance redeems Spiritual Bankruptcy with a Crown of Life.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1270000" y="2392007"/>
            <a:ext cx="10464800" cy="496958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Blessing =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“theirs is the kingdom of heaven”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— “Crown of Life”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1270000" y="2056702"/>
            <a:ext cx="10464800" cy="428932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D4409"/>
                </a:solidFill>
              </a:defRPr>
            </a:pPr>
            <a:r>
              <a:t>Mourner: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Spiritual GROWTH Pains </a:t>
            </a:r>
          </a:p>
          <a:p>
            <a:pPr>
              <a:defRPr>
                <a:solidFill>
                  <a:srgbClr val="5D4409"/>
                </a:solidFill>
              </a:defRPr>
            </a:pPr>
            <a:r>
              <a:t>— James 4.9-10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86837F"/>
      </a:dk1>
      <a:lt1>
        <a:srgbClr val="073E86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37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37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